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1" r:id="rId4"/>
    <p:sldId id="302" r:id="rId5"/>
    <p:sldId id="303" r:id="rId6"/>
    <p:sldId id="304" r:id="rId7"/>
    <p:sldId id="273" r:id="rId8"/>
    <p:sldId id="274" r:id="rId9"/>
    <p:sldId id="25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64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265" r:id="rId38"/>
    <p:sldId id="266" r:id="rId39"/>
    <p:sldId id="267" r:id="rId40"/>
    <p:sldId id="268" r:id="rId41"/>
    <p:sldId id="269" r:id="rId42"/>
    <p:sldId id="270" r:id="rId43"/>
    <p:sldId id="271" r:id="rId44"/>
    <p:sldId id="272" r:id="rId4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698E5-62C6-4C93-BCAB-97AA389F64C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E577D-1FA5-4A8A-8B72-CE7D14D5CA0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F9763-7711-4CCC-B067-99979E2AD72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68B8-D3F5-4E12-9094-9F9805BB6D2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BB0BB-F676-47DD-A79A-B21154DBCC6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18BB-AE41-4B6A-A32D-21445AA99E9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2EBB7-DF19-402A-854A-78C232F7D04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EB4FD-4DF5-49C8-9189-B9C712D8713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E381A-0066-486D-B208-56ABFC3DB34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CBD24-5418-46C8-A95F-C820A6CE18E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6075-11AC-44D6-8A2F-6753B210C00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2442A9-0E9D-4440-8A09-178445F3B206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 idx="4294967295"/>
          </p:nvPr>
        </p:nvSpPr>
        <p:spPr>
          <a:xfrm>
            <a:off x="468313" y="1196975"/>
            <a:ext cx="8135937" cy="1470025"/>
          </a:xfrm>
        </p:spPr>
        <p:txBody>
          <a:bodyPr/>
          <a:lstStyle/>
          <a:p>
            <a:r>
              <a:rPr lang="hu-HU" sz="3600"/>
              <a:t>Programozási Nyelvek (C++) Gyakorlat</a:t>
            </a:r>
            <a:br>
              <a:rPr lang="hu-HU" sz="3600"/>
            </a:br>
            <a:r>
              <a:rPr lang="hu-HU" sz="2200"/>
              <a:t/>
            </a:r>
            <a:br>
              <a:rPr lang="hu-HU" sz="2200"/>
            </a:br>
            <a:r>
              <a:rPr lang="hu-HU" sz="2800"/>
              <a:t>Gyak 03.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hu-HU" sz="2600" dirty="0">
                <a:solidFill>
                  <a:srgbClr val="898989"/>
                </a:solidFill>
              </a:rPr>
              <a:t>Török Márk</a:t>
            </a:r>
          </a:p>
          <a:p>
            <a:pPr marL="0" indent="0" algn="ctr">
              <a:buFontTx/>
              <a:buNone/>
            </a:pPr>
            <a:r>
              <a:rPr lang="hu-HU" sz="2600" dirty="0" err="1" smtClean="0">
                <a:solidFill>
                  <a:srgbClr val="898989"/>
                </a:solidFill>
              </a:rPr>
              <a:t>tmark</a:t>
            </a:r>
            <a:r>
              <a:rPr lang="hu-HU" sz="2600" dirty="0" smtClean="0">
                <a:solidFill>
                  <a:srgbClr val="898989"/>
                </a:solidFill>
              </a:rPr>
              <a:t>@</a:t>
            </a:r>
            <a:r>
              <a:rPr lang="hu-HU" sz="2600" smtClean="0">
                <a:solidFill>
                  <a:srgbClr val="898989"/>
                </a:solidFill>
              </a:rPr>
              <a:t>caesar.elte.hu</a:t>
            </a:r>
            <a:endParaRPr lang="hu-HU" sz="2600" dirty="0">
              <a:solidFill>
                <a:srgbClr val="898989"/>
              </a:solidFill>
            </a:endParaRPr>
          </a:p>
          <a:p>
            <a:pPr marL="0" indent="0" algn="ctr">
              <a:buFontTx/>
              <a:buNone/>
            </a:pPr>
            <a:r>
              <a:rPr lang="hu-HU" sz="2600" dirty="0">
                <a:solidFill>
                  <a:srgbClr val="898989"/>
                </a:solidFill>
              </a:rPr>
              <a:t>D-2.620</a:t>
            </a:r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588871-0678-44F0-8A60-E61C16A2E823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Fordul! </a:t>
            </a:r>
            <a:r>
              <a:rPr lang="hu-HU" dirty="0" err="1" smtClean="0"/>
              <a:t>Yeehaaa</a:t>
            </a:r>
            <a:r>
              <a:rPr lang="hu-HU" dirty="0" smtClean="0"/>
              <a:t>!</a:t>
            </a:r>
          </a:p>
          <a:p>
            <a:r>
              <a:rPr lang="hu-HU" dirty="0" smtClean="0"/>
              <a:t>Kisbetűk felismerése a feladat!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39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hu-HU" sz="14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4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4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ios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base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)  	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&amp;&amp;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'z'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1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#1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{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hu-HU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hu-HU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4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#2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}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{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4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60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#1 Kérdés: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400" dirty="0" smtClean="0"/>
              <a:t>Működik-e </a:t>
            </a:r>
            <a:r>
              <a:rPr lang="hu-HU" sz="2400" dirty="0" err="1"/>
              <a:t>char-ok</a:t>
            </a:r>
            <a:r>
              <a:rPr lang="hu-HU" sz="2400" dirty="0"/>
              <a:t> között a &lt;= operator?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Mivel </a:t>
            </a:r>
            <a:r>
              <a:rPr lang="hu-HU" sz="2400" dirty="0"/>
              <a:t>mindegyik </a:t>
            </a:r>
            <a:r>
              <a:rPr lang="hu-HU" sz="2400" dirty="0" err="1"/>
              <a:t>int-re</a:t>
            </a:r>
            <a:r>
              <a:rPr lang="hu-HU" sz="2400" dirty="0"/>
              <a:t> konvertálódik, így az </a:t>
            </a:r>
            <a:r>
              <a:rPr lang="hu-HU" sz="2400" dirty="0" err="1"/>
              <a:t>ascii</a:t>
            </a:r>
            <a:r>
              <a:rPr lang="hu-HU" sz="2400" dirty="0"/>
              <a:t> kódok között történik meg a &lt;= vizsgálat!</a:t>
            </a:r>
            <a:r>
              <a:rPr lang="hu-HU" sz="2800" dirty="0"/>
              <a:t> </a:t>
            </a:r>
            <a:endParaRPr lang="hu-HU" sz="2800" dirty="0" smtClean="0"/>
          </a:p>
          <a:p>
            <a:r>
              <a:rPr lang="hu-HU" sz="2800" dirty="0"/>
              <a:t>#2 Kérdés: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400" dirty="0" smtClean="0"/>
              <a:t>Hogyan </a:t>
            </a:r>
            <a:r>
              <a:rPr lang="hu-HU" sz="2400" dirty="0"/>
              <a:t>konvertáljuk a karaktereket </a:t>
            </a:r>
            <a:r>
              <a:rPr lang="hu-HU" sz="2400" dirty="0" smtClean="0"/>
              <a:t>nagybetűvé?</a:t>
            </a:r>
            <a:br>
              <a:rPr lang="hu-HU" sz="2400" dirty="0" smtClean="0"/>
            </a:br>
            <a:r>
              <a:rPr lang="hu-HU" sz="2400" dirty="0" smtClean="0"/>
              <a:t>Mivel </a:t>
            </a:r>
            <a:r>
              <a:rPr lang="hu-HU" sz="2400" dirty="0" err="1"/>
              <a:t>ascii-val</a:t>
            </a:r>
            <a:r>
              <a:rPr lang="hu-HU" sz="2400" dirty="0"/>
              <a:t> dolgozunk, ezért </a:t>
            </a:r>
            <a:r>
              <a:rPr lang="hu-HU" sz="2400" dirty="0" err="1"/>
              <a:t>ch</a:t>
            </a:r>
            <a:r>
              <a:rPr lang="hu-HU" sz="2400" dirty="0"/>
              <a:t> + 'A' - '</a:t>
            </a:r>
            <a:r>
              <a:rPr lang="hu-HU" sz="2400" dirty="0" err="1"/>
              <a:t>a</a:t>
            </a:r>
            <a:r>
              <a:rPr lang="hu-HU" sz="2400" dirty="0"/>
              <a:t>' 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511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/>
              <a:t>int-ek</a:t>
            </a:r>
            <a:r>
              <a:rPr lang="hu-HU" sz="2800" dirty="0"/>
              <a:t> kerülnek kiírásra, mivel a + és - szintén nincs értelmezve a </a:t>
            </a:r>
            <a:r>
              <a:rPr lang="hu-HU" sz="2800" dirty="0" err="1"/>
              <a:t>char-ok</a:t>
            </a:r>
            <a:r>
              <a:rPr lang="hu-HU" sz="2800" dirty="0"/>
              <a:t> között!</a:t>
            </a:r>
          </a:p>
          <a:p>
            <a:r>
              <a:rPr lang="hu-HU" sz="2800" dirty="0" err="1"/>
              <a:t>ascii</a:t>
            </a:r>
            <a:r>
              <a:rPr lang="hu-HU" sz="2800" dirty="0"/>
              <a:t> kód íródik ki, ahelyett, hogy </a:t>
            </a:r>
            <a:r>
              <a:rPr lang="hu-HU" sz="2800" dirty="0" err="1"/>
              <a:t>char</a:t>
            </a:r>
            <a:r>
              <a:rPr lang="hu-HU" sz="2800" dirty="0"/>
              <a:t> érték íródott volna ki!</a:t>
            </a:r>
          </a:p>
        </p:txBody>
      </p:sp>
    </p:spTree>
    <p:extLst>
      <p:ext uri="{BB962C8B-B14F-4D97-AF65-F5344CB8AC3E}">
        <p14:creationId xmlns:p14="http://schemas.microsoft.com/office/powerpoint/2010/main" val="32749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ios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base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 	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&lt;=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&amp;&amp;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'z'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?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hu-HU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67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történt?</a:t>
            </a:r>
          </a:p>
          <a:p>
            <a:pPr lvl="1"/>
            <a:r>
              <a:rPr lang="hu-HU" dirty="0"/>
              <a:t>A kiértékelés miatt </a:t>
            </a:r>
            <a:r>
              <a:rPr lang="hu-HU" dirty="0" err="1"/>
              <a:t>precedenciaproblémák</a:t>
            </a:r>
            <a:r>
              <a:rPr lang="hu-HU" dirty="0"/>
              <a:t> vannak</a:t>
            </a:r>
            <a:r>
              <a:rPr lang="hu-HU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342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ios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base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 	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&lt;=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&amp;&amp;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'z'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?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+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hu-HU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4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Továbbra is számok íródnak ki! Meglepő módon most már a betűk helyett is számok íródnak ki!</a:t>
            </a:r>
          </a:p>
          <a:p>
            <a:r>
              <a:rPr lang="hu-HU" sz="2400" dirty="0"/>
              <a:t>T1    T2   ==&gt; T</a:t>
            </a:r>
          </a:p>
          <a:p>
            <a:r>
              <a:rPr lang="hu-HU" sz="2400" dirty="0"/>
              <a:t>Fordítási időben meg kell mondania, hogy melyik </a:t>
            </a:r>
            <a:r>
              <a:rPr lang="hu-HU" sz="2400" dirty="0" smtClean="0"/>
              <a:t>kiíró-operátort </a:t>
            </a:r>
            <a:r>
              <a:rPr lang="hu-HU" sz="2400" dirty="0"/>
              <a:t>válassza meg! </a:t>
            </a:r>
            <a:r>
              <a:rPr lang="hu-HU" sz="2400" dirty="0" smtClean="0"/>
              <a:t>A fordítónak fordítás alatt tudnia kell, hogy milyen a kifejezés típusa!</a:t>
            </a:r>
          </a:p>
          <a:p>
            <a:r>
              <a:rPr lang="hu-HU" sz="2400" dirty="0"/>
              <a:t>Itt: </a:t>
            </a:r>
            <a:r>
              <a:rPr lang="hu-HU" sz="2400" dirty="0" smtClean="0"/>
              <a:t>int </a:t>
            </a:r>
            <a:r>
              <a:rPr lang="hu-HU" sz="2400" dirty="0" err="1" smtClean="0"/>
              <a:t>op</a:t>
            </a:r>
            <a:r>
              <a:rPr lang="hu-HU" sz="2400" dirty="0" smtClean="0"/>
              <a:t> </a:t>
            </a:r>
            <a:r>
              <a:rPr lang="hu-HU" sz="2400" dirty="0" err="1" smtClean="0"/>
              <a:t>char</a:t>
            </a:r>
            <a:r>
              <a:rPr lang="hu-HU" sz="2400" dirty="0" smtClean="0"/>
              <a:t> </a:t>
            </a:r>
            <a:r>
              <a:rPr lang="hu-HU" sz="2400" dirty="0"/>
              <a:t>=&gt; </a:t>
            </a:r>
            <a:r>
              <a:rPr lang="hu-HU" sz="2400" dirty="0" err="1"/>
              <a:t>int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449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P</a:t>
            </a:r>
            <a:r>
              <a:rPr lang="en-US" sz="2800" dirty="0" err="1" smtClean="0"/>
              <a:t>romotion</a:t>
            </a:r>
            <a:r>
              <a:rPr lang="en-US" sz="2800" dirty="0" smtClean="0"/>
              <a:t> </a:t>
            </a:r>
            <a:r>
              <a:rPr lang="en-US" sz="2800" dirty="0"/>
              <a:t>rules</a:t>
            </a:r>
            <a:r>
              <a:rPr lang="en-US" sz="2800" dirty="0" smtClean="0"/>
              <a:t>:</a:t>
            </a:r>
            <a:endParaRPr lang="hu-HU" sz="2800" dirty="0" smtClean="0"/>
          </a:p>
          <a:p>
            <a:pPr lvl="1"/>
            <a:r>
              <a:rPr lang="en-US" sz="2400" dirty="0" smtClean="0"/>
              <a:t>short</a:t>
            </a:r>
            <a:r>
              <a:rPr lang="en-US" sz="2400" dirty="0"/>
              <a:t>, char =&gt; </a:t>
            </a:r>
            <a:r>
              <a:rPr lang="en-US" sz="2400" dirty="0" err="1"/>
              <a:t>int</a:t>
            </a:r>
            <a:endParaRPr lang="en-US" sz="2400" dirty="0"/>
          </a:p>
          <a:p>
            <a:pPr lvl="1"/>
            <a:r>
              <a:rPr lang="en-US" sz="2400" dirty="0"/>
              <a:t>float =&gt; double</a:t>
            </a:r>
          </a:p>
          <a:p>
            <a:pPr lvl="1"/>
            <a:r>
              <a:rPr lang="en-US" sz="2400" dirty="0"/>
              <a:t>double =&gt; long </a:t>
            </a:r>
            <a:r>
              <a:rPr lang="en-US" sz="2400" dirty="0" smtClean="0"/>
              <a:t>double</a:t>
            </a:r>
            <a:endParaRPr lang="hu-HU" sz="2400" dirty="0" smtClean="0"/>
          </a:p>
          <a:p>
            <a:r>
              <a:rPr lang="en-US" sz="2800" dirty="0" err="1"/>
              <a:t>Odafelé</a:t>
            </a:r>
            <a:r>
              <a:rPr lang="en-US" sz="2800" dirty="0"/>
              <a:t> </a:t>
            </a:r>
            <a:r>
              <a:rPr lang="en-US" sz="2800" dirty="0" err="1"/>
              <a:t>jól</a:t>
            </a:r>
            <a:r>
              <a:rPr lang="en-US" sz="2800" dirty="0"/>
              <a:t> </a:t>
            </a:r>
            <a:r>
              <a:rPr lang="en-US" sz="2800" dirty="0" err="1"/>
              <a:t>mentek</a:t>
            </a:r>
            <a:r>
              <a:rPr lang="en-US" sz="2800" dirty="0"/>
              <a:t> a </a:t>
            </a:r>
            <a:r>
              <a:rPr lang="en-US" sz="2800" dirty="0" err="1"/>
              <a:t>dolgok</a:t>
            </a:r>
            <a:r>
              <a:rPr lang="en-US" sz="2800" dirty="0"/>
              <a:t>, </a:t>
            </a:r>
            <a:r>
              <a:rPr lang="en-US" sz="2800" dirty="0" err="1"/>
              <a:t>maguktól</a:t>
            </a:r>
            <a:r>
              <a:rPr lang="en-US" sz="2800" dirty="0"/>
              <a:t> </a:t>
            </a:r>
            <a:r>
              <a:rPr lang="en-US" sz="2800" dirty="0" err="1"/>
              <a:t>mentek</a:t>
            </a:r>
            <a:r>
              <a:rPr lang="en-US" sz="2800" dirty="0"/>
              <a:t> a </a:t>
            </a:r>
            <a:r>
              <a:rPr lang="en-US" sz="2800" dirty="0" err="1"/>
              <a:t>konverziók</a:t>
            </a:r>
            <a:r>
              <a:rPr lang="en-US" sz="2800" dirty="0"/>
              <a:t>!</a:t>
            </a:r>
          </a:p>
          <a:p>
            <a:r>
              <a:rPr lang="en-US" sz="2800" dirty="0" err="1"/>
              <a:t>Visszafelé</a:t>
            </a:r>
            <a:r>
              <a:rPr lang="en-US" sz="2800" dirty="0"/>
              <a:t> </a:t>
            </a:r>
            <a:r>
              <a:rPr lang="en-US" sz="2800" dirty="0" err="1" smtClean="0"/>
              <a:t>már</a:t>
            </a:r>
            <a:r>
              <a:rPr lang="en-US" sz="2800" dirty="0" smtClean="0"/>
              <a:t> </a:t>
            </a:r>
            <a:r>
              <a:rPr lang="hu-HU" sz="2800" dirty="0" smtClean="0"/>
              <a:t>nem!</a:t>
            </a:r>
            <a:endParaRPr lang="en-US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55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Megoldások:</a:t>
            </a:r>
          </a:p>
          <a:p>
            <a:pPr lvl="1"/>
            <a:r>
              <a:rPr lang="sv-SE" dirty="0"/>
              <a:t>char(i), ha i : integer, akkor i-t char-ra konvertáljuk.</a:t>
            </a:r>
          </a:p>
          <a:p>
            <a:pPr lvl="1"/>
            <a:r>
              <a:rPr lang="sv-SE" dirty="0"/>
              <a:t>static_cast&lt;char&gt;(i</a:t>
            </a:r>
            <a:r>
              <a:rPr lang="sv-SE" dirty="0" smtClean="0"/>
              <a:t>)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(Később)</a:t>
            </a:r>
            <a:endParaRPr lang="sv-SE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v-SE" dirty="0"/>
              <a:t>char ch = i</a:t>
            </a:r>
            <a:r>
              <a:rPr lang="sv-SE" dirty="0" smtClean="0"/>
              <a:t>;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5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hu-HU" sz="2800" dirty="0"/>
              <a:t>Feladat:</a:t>
            </a:r>
            <a:br>
              <a:rPr lang="hu-HU" sz="2800" dirty="0"/>
            </a:br>
            <a:r>
              <a:rPr lang="hu-HU" sz="2800" dirty="0"/>
              <a:t>Olvassunk be </a:t>
            </a:r>
            <a:r>
              <a:rPr lang="hu-HU" sz="2800" dirty="0" err="1"/>
              <a:t>betüket</a:t>
            </a:r>
            <a:r>
              <a:rPr lang="hu-HU" sz="2800" dirty="0"/>
              <a:t> a </a:t>
            </a:r>
            <a:r>
              <a:rPr lang="hu-HU" sz="2800" dirty="0" err="1"/>
              <a:t>sabványos</a:t>
            </a:r>
            <a:r>
              <a:rPr lang="hu-HU" sz="2800" dirty="0"/>
              <a:t> bemenetről (a – z), és írjuk ki a nagybetűs párjukat (A – Z).</a:t>
            </a:r>
            <a:br>
              <a:rPr lang="hu-HU" sz="2800" dirty="0"/>
            </a:br>
            <a:r>
              <a:rPr lang="hu-HU" sz="2800" dirty="0"/>
              <a:t>Különleges karakterek, nagybetűk helyben maradnak, angol </a:t>
            </a:r>
            <a:r>
              <a:rPr lang="hu-HU" sz="2800" dirty="0" err="1"/>
              <a:t>abc-vel</a:t>
            </a:r>
            <a:r>
              <a:rPr lang="hu-HU" sz="2800" dirty="0"/>
              <a:t> dolgozunk.</a:t>
            </a:r>
          </a:p>
          <a:p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ios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base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  	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&amp;&amp;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'z'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?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'a'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+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</a:t>
            </a:r>
            <a:r>
              <a:rPr lang="hu-HU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0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Más lehetőség:</a:t>
            </a:r>
          </a:p>
          <a:p>
            <a:pPr lvl="1"/>
            <a:r>
              <a:rPr lang="hu-HU" sz="1600" dirty="0" smtClean="0"/>
              <a:t>Saját </a:t>
            </a:r>
            <a:r>
              <a:rPr lang="hu-HU" sz="1600" dirty="0" err="1" smtClean="0"/>
              <a:t>toupper</a:t>
            </a:r>
            <a:r>
              <a:rPr lang="hu-HU" sz="1600" dirty="0" smtClean="0"/>
              <a:t> metódus írása!</a:t>
            </a:r>
          </a:p>
          <a:p>
            <a:endParaRPr lang="hu-HU" sz="2000" dirty="0"/>
          </a:p>
          <a:p>
            <a:r>
              <a:rPr lang="hu-HU" sz="2000" dirty="0" smtClean="0"/>
              <a:t>Amit egyszer már megírtak, azt ne írjuk meg </a:t>
            </a:r>
            <a:r>
              <a:rPr lang="hu-HU" sz="2000" dirty="0" err="1" smtClean="0"/>
              <a:t>mégegyszer</a:t>
            </a:r>
            <a:r>
              <a:rPr lang="hu-HU" sz="2000" dirty="0" smtClean="0"/>
              <a:t>!</a:t>
            </a:r>
          </a:p>
          <a:p>
            <a:pPr lvl="1"/>
            <a:r>
              <a:rPr lang="hu-HU" sz="1600" dirty="0" smtClean="0"/>
              <a:t>Beépített </a:t>
            </a:r>
            <a:r>
              <a:rPr lang="hu-HU" sz="1600" dirty="0" err="1" smtClean="0"/>
              <a:t>toupper</a:t>
            </a:r>
            <a:r>
              <a:rPr lang="hu-HU" sz="1600" dirty="0" smtClean="0"/>
              <a:t> metódus használata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0195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Írjunk olyan </a:t>
            </a:r>
            <a:r>
              <a:rPr lang="hu-HU" sz="2800" dirty="0" err="1"/>
              <a:t>utility-t</a:t>
            </a:r>
            <a:r>
              <a:rPr lang="hu-HU" sz="2800" dirty="0"/>
              <a:t>, ami úgy működik, mint egy </a:t>
            </a:r>
            <a:r>
              <a:rPr lang="hu-HU" sz="2800" dirty="0" err="1"/>
              <a:t>unixparancs</a:t>
            </a:r>
            <a:r>
              <a:rPr lang="hu-HU" sz="2800" dirty="0"/>
              <a:t>.</a:t>
            </a:r>
          </a:p>
          <a:p>
            <a:r>
              <a:rPr lang="hu-HU" sz="2800" dirty="0"/>
              <a:t>Ha nem adunk paramétert, akkor </a:t>
            </a:r>
            <a:r>
              <a:rPr lang="hu-HU" sz="2800" dirty="0" err="1"/>
              <a:t>stdinput</a:t>
            </a:r>
            <a:r>
              <a:rPr lang="hu-HU" sz="2800" dirty="0"/>
              <a:t>/outputot használja, ha adunk paramétert, akkor azt, mint fájlt akarja használni!</a:t>
            </a:r>
          </a:p>
        </p:txBody>
      </p:sp>
    </p:spTree>
    <p:extLst>
      <p:ext uri="{BB962C8B-B14F-4D97-AF65-F5344CB8AC3E}">
        <p14:creationId xmlns:p14="http://schemas.microsoft.com/office/powerpoint/2010/main" val="4442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24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sz="24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24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toupper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istream&amp;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ostream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main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[] )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&lt; 2 )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{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toupper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::cin,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21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Akár </a:t>
            </a:r>
            <a:r>
              <a:rPr lang="hu-HU" dirty="0"/>
              <a:t>van fájl, akár nincs, ugyanazt csinálom, ezzel megóvom magamat a dupla munkától</a:t>
            </a:r>
            <a:r>
              <a:rPr lang="hu-HU" dirty="0" smtClean="0"/>
              <a:t>!</a:t>
            </a:r>
          </a:p>
          <a:p>
            <a:r>
              <a:rPr lang="hu-HU" dirty="0"/>
              <a:t>az </a:t>
            </a:r>
            <a:r>
              <a:rPr lang="hu-HU" dirty="0" err="1"/>
              <a:t>istream</a:t>
            </a:r>
            <a:r>
              <a:rPr lang="hu-HU" dirty="0"/>
              <a:t>, </a:t>
            </a:r>
            <a:r>
              <a:rPr lang="hu-HU" dirty="0" err="1"/>
              <a:t>ostream</a:t>
            </a:r>
            <a:r>
              <a:rPr lang="hu-HU" dirty="0"/>
              <a:t> osztályoknak a </a:t>
            </a:r>
            <a:r>
              <a:rPr lang="hu-HU" dirty="0" err="1"/>
              <a:t>copyconstruktora</a:t>
            </a:r>
            <a:r>
              <a:rPr lang="hu-HU" dirty="0"/>
              <a:t> </a:t>
            </a:r>
            <a:r>
              <a:rPr lang="hu-HU" dirty="0" err="1"/>
              <a:t>private</a:t>
            </a:r>
            <a:r>
              <a:rPr lang="hu-HU" dirty="0"/>
              <a:t>, hogy ne lehessen másolni, </a:t>
            </a:r>
            <a:r>
              <a:rPr lang="hu-HU" dirty="0" smtClean="0"/>
              <a:t>így </a:t>
            </a:r>
            <a:r>
              <a:rPr lang="hu-HU" dirty="0"/>
              <a:t>mindig referencia szerint adom át </a:t>
            </a:r>
            <a:r>
              <a:rPr lang="hu-HU" dirty="0" err="1"/>
              <a:t>öket</a:t>
            </a:r>
            <a:r>
              <a:rPr lang="hu-HU" dirty="0"/>
              <a:t> paraméternek.</a:t>
            </a:r>
          </a:p>
        </p:txBody>
      </p:sp>
    </p:spTree>
    <p:extLst>
      <p:ext uri="{BB962C8B-B14F-4D97-AF65-F5344CB8AC3E}">
        <p14:creationId xmlns:p14="http://schemas.microsoft.com/office/powerpoint/2010/main" val="42292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fstream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toupper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istream&amp;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ostream&amp;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indent="0"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 2 )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toupper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::cin,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);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hu-HU" sz="1600" dirty="0">
              <a:solidFill>
                <a:srgbClr val="CC33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folyt.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i=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i 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++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Meg kell nyitni a fájlt! 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ifstream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[i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]);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( !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Can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't </a:t>
            </a:r>
            <a:r>
              <a:rPr lang="hu-HU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open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[i] 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hu-HU" sz="1800" dirty="0">
              <a:solidFill>
                <a:srgbClr val="CC33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toupper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Kérdés: </a:t>
            </a:r>
            <a:r>
              <a:rPr lang="hu-HU" dirty="0" smtClean="0"/>
              <a:t>Kell-e </a:t>
            </a:r>
            <a:r>
              <a:rPr lang="hu-HU" dirty="0" err="1" smtClean="0"/>
              <a:t>close-t</a:t>
            </a:r>
            <a:r>
              <a:rPr lang="hu-HU" dirty="0" smtClean="0"/>
              <a:t> </a:t>
            </a:r>
            <a:r>
              <a:rPr lang="hu-HU" dirty="0"/>
              <a:t>mondanom?</a:t>
            </a:r>
          </a:p>
          <a:p>
            <a:pPr lvl="1"/>
            <a:r>
              <a:rPr lang="hu-HU" dirty="0"/>
              <a:t>Amikor a zárójelet becsukom, akkor az </a:t>
            </a:r>
            <a:r>
              <a:rPr lang="hu-HU" dirty="0" err="1"/>
              <a:t>ifstream</a:t>
            </a:r>
            <a:r>
              <a:rPr lang="hu-HU" dirty="0"/>
              <a:t> </a:t>
            </a:r>
            <a:r>
              <a:rPr lang="hu-HU" dirty="0" err="1"/>
              <a:t>destruktora</a:t>
            </a:r>
            <a:r>
              <a:rPr lang="hu-HU" dirty="0"/>
              <a:t> meghívódik!</a:t>
            </a:r>
          </a:p>
        </p:txBody>
      </p:sp>
    </p:spTree>
    <p:extLst>
      <p:ext uri="{BB962C8B-B14F-4D97-AF65-F5344CB8AC3E}">
        <p14:creationId xmlns:p14="http://schemas.microsoft.com/office/powerpoint/2010/main" val="36529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Feladat:</a:t>
            </a:r>
            <a:br>
              <a:rPr lang="hu-HU" dirty="0"/>
            </a:br>
            <a:r>
              <a:rPr lang="hu-HU" sz="2800" dirty="0"/>
              <a:t>Számoljuk meg, hogy a bemeneten hány sor volt. (Sorvége-jel: ‘\n’)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866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fstream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lines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istream&amp;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ostream&amp;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indent="0"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main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[])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lines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::cin,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); 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hu-HU" sz="1600" dirty="0">
              <a:solidFill>
                <a:srgbClr val="CC33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folyt.</a:t>
            </a:r>
            <a:endParaRPr lang="hu-HU" sz="16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i=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i 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 ++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ifstream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[i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( !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Can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't </a:t>
            </a:r>
            <a:r>
              <a:rPr lang="hu-HU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open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[i] 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hu-HU" sz="1800" dirty="0">
              <a:solidFill>
                <a:srgbClr val="CC33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lines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5238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adott karakter előfordulása egy egyszerű számlálás!</a:t>
            </a:r>
          </a:p>
        </p:txBody>
      </p:sp>
    </p:spTree>
    <p:extLst>
      <p:ext uri="{BB962C8B-B14F-4D97-AF65-F5344CB8AC3E}">
        <p14:creationId xmlns:p14="http://schemas.microsoft.com/office/powerpoint/2010/main" val="20037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lines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istream&amp;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ostream&amp;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outp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'\n'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  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cin.get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f(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);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3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f(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i="1" u="sng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warning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!</a:t>
            </a:r>
            <a:endParaRPr lang="hu-HU" sz="1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8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'\n'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==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++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384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f(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így már nem!</a:t>
            </a:r>
            <a:endParaRPr lang="hu-HU" sz="1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8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'\n'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==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	++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28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Javítás:</a:t>
            </a:r>
          </a:p>
          <a:p>
            <a:pPr marL="0" indent="0">
              <a:buNone/>
            </a:pP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lines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istream&amp;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inp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ostream&amp;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outp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'\n'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cin.get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'\n'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==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curr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/>
            <a:r>
              <a:rPr lang="hu-HU" sz="2800" dirty="0"/>
              <a:t>Megoldás:</a:t>
            </a:r>
            <a:br>
              <a:rPr lang="hu-HU" sz="2800" dirty="0"/>
            </a:br>
            <a:r>
              <a:rPr lang="hu-HU" sz="18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8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8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8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c;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::cin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&gt;&gt; c)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(c ==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‘\n’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+= 1;</a:t>
            </a:r>
            <a:endParaRPr lang="hu-HU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	}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/>
            <a:r>
              <a:rPr lang="hu-HU" sz="2800" dirty="0"/>
              <a:t>Megoldás: más út</a:t>
            </a:r>
            <a:br>
              <a:rPr lang="hu-HU" sz="28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c;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::cin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&gt;&gt; c)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(c ==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‘\n’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?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}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&lt;&lt;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endl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/>
              <a:t>Kimenet: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alma</a:t>
            </a:r>
            <a:br>
              <a:rPr lang="hu-HU" sz="2800"/>
            </a:br>
            <a:r>
              <a:rPr lang="hu-HU" sz="2800"/>
              <a:t>szilva</a:t>
            </a:r>
            <a:br>
              <a:rPr lang="hu-HU" sz="2800"/>
            </a:br>
            <a:r>
              <a:rPr lang="hu-HU" sz="2800"/>
              <a:t>ctrl-D</a:t>
            </a:r>
            <a:br>
              <a:rPr lang="hu-HU" sz="2800"/>
            </a:br>
            <a:r>
              <a:rPr lang="hu-HU" sz="2800"/>
              <a:t>eredmény: 2</a:t>
            </a:r>
            <a:br>
              <a:rPr lang="hu-HU" sz="2800"/>
            </a:br>
            <a:r>
              <a:rPr lang="hu-HU" sz="2800"/>
              <a:t/>
            </a:r>
            <a:br>
              <a:rPr lang="hu-HU" sz="2800"/>
            </a:br>
            <a:r>
              <a:rPr lang="hu-HU" sz="2800"/>
              <a:t>alma</a:t>
            </a:r>
            <a:br>
              <a:rPr lang="hu-HU" sz="2800"/>
            </a:br>
            <a:r>
              <a:rPr lang="hu-HU" sz="2800"/>
              <a:t>szilva ctrl-D</a:t>
            </a:r>
            <a:br>
              <a:rPr lang="hu-HU" sz="2800"/>
            </a:br>
            <a:r>
              <a:rPr lang="hu-HU" sz="2800"/>
              <a:t>eredmény: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hu-HU" dirty="0" smtClean="0"/>
              <a:t>Nézzünk egy példát:</a:t>
            </a:r>
          </a:p>
          <a:p>
            <a:pPr lvl="1"/>
            <a:r>
              <a:rPr lang="hu-HU" dirty="0" err="1" smtClean="0"/>
              <a:t>strlen</a:t>
            </a:r>
            <a:r>
              <a:rPr lang="hu-HU" dirty="0" smtClean="0"/>
              <a:t> implementálása:</a:t>
            </a:r>
          </a:p>
          <a:p>
            <a:pPr marL="0" indent="0">
              <a:buNone/>
            </a:pPr>
            <a:endParaRPr lang="hu-HU" sz="1600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strlen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* s )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*p = s;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( *p != </a:t>
            </a:r>
            <a:r>
              <a:rPr lang="hu-HU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'0'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)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	++p;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}  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hello world0, előre zavarom a p-t.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p - s;  </a:t>
            </a:r>
            <a:r>
              <a:rPr lang="hu-HU" sz="16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két pointer különbsége az adott szó hossza.</a:t>
            </a: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2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dirty="0"/>
              <a:t>Feladat:</a:t>
            </a:r>
            <a:br>
              <a:rPr lang="hu-HU" dirty="0"/>
            </a:br>
            <a:r>
              <a:rPr lang="hu-HU" sz="2800" dirty="0"/>
              <a:t>Írjuk át úgy a programot, </a:t>
            </a:r>
            <a:r>
              <a:rPr lang="hu-HU" sz="2800" dirty="0" smtClean="0"/>
              <a:t>ho</a:t>
            </a:r>
            <a:r>
              <a:rPr lang="hu-HU" sz="2800" dirty="0" smtClean="0"/>
              <a:t>gy </a:t>
            </a:r>
            <a:r>
              <a:rPr lang="hu-HU" sz="2800" dirty="0"/>
              <a:t>ne az ‘\n’ karaktereket keressük, mert az utóbbi esetben hibás a végrehajtás.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hu-HU" dirty="0"/>
              <a:t>Megoldás: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f (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‘\n’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?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c,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::cin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&gt;&gt; c)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f(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c;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/>
              <a:t>Feladat:</a:t>
            </a:r>
            <a:br>
              <a:rPr lang="hu-HU" sz="2800" dirty="0"/>
            </a:br>
            <a:r>
              <a:rPr lang="hu-HU" sz="2800" dirty="0"/>
              <a:t>Szavak számának a számolása.</a:t>
            </a:r>
            <a:br>
              <a:rPr lang="hu-HU" sz="2800" dirty="0"/>
            </a:br>
            <a:r>
              <a:rPr lang="hu-HU" sz="2800" dirty="0"/>
              <a:t>alma (1) „ „ szilva (2)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/>
            <a:r>
              <a:rPr lang="hu-HU" sz="2800" dirty="0"/>
              <a:t>Megoldás: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f (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8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c, </a:t>
            </a:r>
            <a:r>
              <a:rPr lang="hu-HU" sz="18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 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(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==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‘\n’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||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==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‘\t’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||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prev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==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 ‘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)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		&amp;&amp; c !=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‘\n’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&amp;&amp; c !=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‘\t’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&amp;&amp; c != </a:t>
            </a:r>
            <a:r>
              <a:rPr lang="hu-HU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 ’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?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ls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1800" dirty="0">
                <a:latin typeface="Consolas" pitchFamily="49" charset="0"/>
                <a:cs typeface="Consolas" pitchFamily="49" charset="0"/>
              </a:rPr>
            </a:br>
            <a:r>
              <a:rPr lang="hu-HU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hu-HU" sz="2800" dirty="0"/>
              <a:t>Megoldás: Más út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isWS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c)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	…</a:t>
            </a:r>
            <a:br>
              <a:rPr lang="hu-HU" sz="2000" dirty="0">
                <a:latin typeface="Consolas" pitchFamily="49" charset="0"/>
                <a:cs typeface="Consolas" pitchFamily="49" charset="0"/>
              </a:rPr>
            </a:b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van akkor, ha: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strlen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* s )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*p = s;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*p = 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'0'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)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hiba lehetőség!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++p;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p - s;  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26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Konstansokról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Javítsuk: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strlen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* s )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*p = s;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csak együtt lehetnek!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( *p =</a:t>
            </a:r>
            <a:r>
              <a:rPr lang="hu-HU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'0'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 </a:t>
            </a:r>
            <a:r>
              <a:rPr lang="hu-HU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így már szemantikai hiba!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++p;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}  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p - s;  </a:t>
            </a:r>
          </a:p>
          <a:p>
            <a:pPr marL="0" indent="0"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186F-44BF-48D6-B86D-3875F740E03C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7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hu-HU" sz="2800" dirty="0" smtClean="0"/>
              <a:t>Áttekintés:</a:t>
            </a:r>
          </a:p>
          <a:p>
            <a:pPr lvl="1"/>
            <a:r>
              <a:rPr lang="hu-HU" sz="2400" dirty="0" smtClean="0"/>
              <a:t>Kezdjünk egyből C++</a:t>
            </a:r>
            <a:r>
              <a:rPr lang="hu-HU" sz="2400" dirty="0" err="1" smtClean="0"/>
              <a:t>-vel</a:t>
            </a:r>
            <a:r>
              <a:rPr lang="hu-HU" sz="2400" dirty="0" smtClean="0"/>
              <a:t>!</a:t>
            </a:r>
          </a:p>
          <a:p>
            <a:pPr lvl="1"/>
            <a:r>
              <a:rPr lang="hu-HU" sz="2400" dirty="0"/>
              <a:t>Ha egy C++ programot írunk, érdemes a biztonságra törekedni</a:t>
            </a:r>
            <a:r>
              <a:rPr lang="hu-HU" sz="2400" dirty="0" smtClean="0"/>
              <a:t>.</a:t>
            </a:r>
          </a:p>
          <a:p>
            <a:pPr lvl="2"/>
            <a:r>
              <a:rPr lang="hu-HU" sz="2000" dirty="0" smtClean="0"/>
              <a:t>Azaz, kerüljük, hogy egyszerre megírjuk az egészet, és csak utána fordítunk!</a:t>
            </a:r>
          </a:p>
          <a:p>
            <a:pPr lvl="2"/>
            <a:r>
              <a:rPr lang="hu-HU" sz="2000" dirty="0" smtClean="0"/>
              <a:t>Részenként kell csinálni! (és úgy fordítani!)</a:t>
            </a:r>
            <a:endParaRPr lang="hu-HU" dirty="0" smtClean="0"/>
          </a:p>
          <a:p>
            <a:pPr lvl="1"/>
            <a:r>
              <a:rPr lang="hu-HU" sz="2400" dirty="0" smtClean="0"/>
              <a:t>Ezek a lépések: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sz="1600" dirty="0" err="1"/>
              <a:t>Elso</a:t>
            </a:r>
            <a:r>
              <a:rPr lang="hu-HU" sz="1600" dirty="0"/>
              <a:t> lépésként megnézzük, hogy a </a:t>
            </a:r>
            <a:r>
              <a:rPr lang="hu-HU" sz="1600" dirty="0" err="1"/>
              <a:t>stdinputot</a:t>
            </a:r>
            <a:r>
              <a:rPr lang="hu-HU" sz="1600" dirty="0"/>
              <a:t> másolja át a </a:t>
            </a:r>
            <a:r>
              <a:rPr lang="hu-HU" sz="1600" dirty="0" err="1"/>
              <a:t>stdoutputra</a:t>
            </a:r>
            <a:r>
              <a:rPr lang="hu-HU" sz="1600" dirty="0" smtClean="0"/>
              <a:t>!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sz="1600" dirty="0"/>
              <a:t>Második lépésként nézzük meg, hogy </a:t>
            </a:r>
            <a:r>
              <a:rPr lang="hu-HU" sz="1600" dirty="0" err="1"/>
              <a:t>felismerie</a:t>
            </a:r>
            <a:r>
              <a:rPr lang="hu-HU" sz="1600" dirty="0"/>
              <a:t> a kisbetűt</a:t>
            </a:r>
            <a:r>
              <a:rPr lang="hu-HU" sz="1600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hu-HU" sz="1600" dirty="0"/>
              <a:t>Majd harmadik lépésként alakítsuk a felismert kisbetűket nagybetűssé!</a:t>
            </a:r>
          </a:p>
        </p:txBody>
      </p:sp>
    </p:spTree>
    <p:extLst>
      <p:ext uri="{BB962C8B-B14F-4D97-AF65-F5344CB8AC3E}">
        <p14:creationId xmlns:p14="http://schemas.microsoft.com/office/powerpoint/2010/main" val="8017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Kódelemzés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2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main() 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ios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base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0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::cin &gt;&gt;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/>
              <a:t>Kódelemzés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hu-HU" sz="2800" dirty="0"/>
              <a:t>Megoldás:</a:t>
            </a:r>
            <a:br>
              <a:rPr lang="hu-HU" sz="2800" dirty="0"/>
            </a:br>
            <a:r>
              <a:rPr lang="hu-HU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include</a:t>
            </a:r>
            <a:r>
              <a:rPr lang="hu-HU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hu-HU" sz="16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iostream</a:t>
            </a:r>
            <a:r>
              <a:rPr lang="hu-HU" sz="16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 err="1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hu-HU" sz="1600" dirty="0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namespace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;</a:t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main()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hu-HU" sz="16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>
                <a:solidFill>
                  <a:srgbClr val="CC33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(cin &gt;&gt;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noskipws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&gt;&gt;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indent="0"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&lt;&lt; …(???)	</a:t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>	} </a:t>
            </a:r>
            <a:br>
              <a:rPr lang="hu-HU" sz="1600" dirty="0">
                <a:latin typeface="Consolas" pitchFamily="49" charset="0"/>
                <a:cs typeface="Consolas" pitchFamily="49" charset="0"/>
              </a:rPr>
            </a:br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  <a:r>
              <a:rPr lang="hu-HU" sz="1800" dirty="0"/>
              <a:t/>
            </a:r>
            <a:br>
              <a:rPr lang="hu-HU" sz="1800" dirty="0"/>
            </a:br>
            <a:endParaRPr lang="hu-HU" sz="1800" dirty="0"/>
          </a:p>
          <a:p>
            <a:pPr lvl="1"/>
            <a:r>
              <a:rPr lang="hu-HU" sz="2000" dirty="0" err="1"/>
              <a:t>noskipws</a:t>
            </a:r>
            <a:r>
              <a:rPr lang="hu-HU" sz="2000" dirty="0"/>
              <a:t>: </a:t>
            </a:r>
            <a:r>
              <a:rPr lang="hu-HU" sz="2000" dirty="0" err="1"/>
              <a:t>io-manipulátor</a:t>
            </a:r>
            <a:r>
              <a:rPr lang="hu-HU" sz="2000" dirty="0"/>
              <a:t>, nem ugorja át a </a:t>
            </a:r>
            <a:r>
              <a:rPr lang="hu-HU" sz="2000" dirty="0" err="1"/>
              <a:t>whitespaceket</a:t>
            </a:r>
            <a:r>
              <a:rPr lang="hu-HU" sz="2000" dirty="0"/>
              <a:t> (</a:t>
            </a:r>
            <a:r>
              <a:rPr lang="hu-HU" sz="2000" dirty="0" err="1"/>
              <a:t>space</a:t>
            </a:r>
            <a:r>
              <a:rPr lang="hu-HU" sz="2000" dirty="0"/>
              <a:t>, </a:t>
            </a:r>
            <a:r>
              <a:rPr lang="hu-HU" sz="2000" dirty="0" err="1"/>
              <a:t>tab</a:t>
            </a:r>
            <a:r>
              <a:rPr lang="hu-HU" sz="2000" dirty="0"/>
              <a:t>,…), ennek testvére a </a:t>
            </a:r>
            <a:r>
              <a:rPr lang="hu-HU" sz="2000" dirty="0" err="1"/>
              <a:t>skipws</a:t>
            </a:r>
            <a:r>
              <a:rPr lang="hu-HU" sz="2000" dirty="0"/>
              <a:t>, mely átugorja azokat.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774</Words>
  <Application>Microsoft Office PowerPoint</Application>
  <PresentationFormat>Diavetítés a képernyőre (4:3 oldalarány)</PresentationFormat>
  <Paragraphs>339</Paragraphs>
  <Slides>44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5" baseType="lpstr">
      <vt:lpstr>Alapértelmezett terv</vt:lpstr>
      <vt:lpstr>Programozási Nyelvek (C++) Gyakorlat  Gyak 03.</vt:lpstr>
      <vt:lpstr>Kódelemzés</vt:lpstr>
      <vt:lpstr>Tömbök</vt:lpstr>
      <vt:lpstr>Konstansokról</vt:lpstr>
      <vt:lpstr>Konstansokról</vt:lpstr>
      <vt:lpstr>Konstansokról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  <vt:lpstr>Kódelemzés</vt:lpstr>
    </vt:vector>
  </TitlesOfParts>
  <Company>ELTE 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Programozási Nyelvek (C++) Gyakorlat  Gyak 03.</dc:title>
  <dc:creator>Horváth Zoltán</dc:creator>
  <cp:lastModifiedBy>tmark</cp:lastModifiedBy>
  <cp:revision>186</cp:revision>
  <dcterms:created xsi:type="dcterms:W3CDTF">2011-03-08T05:48:19Z</dcterms:created>
  <dcterms:modified xsi:type="dcterms:W3CDTF">2013-09-23T17:45:38Z</dcterms:modified>
</cp:coreProperties>
</file>